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2"/>
  </p:sldMasterIdLst>
  <p:notesMasterIdLst>
    <p:notesMasterId r:id="rId8"/>
  </p:notesMasterIdLst>
  <p:handoutMasterIdLst>
    <p:handoutMasterId r:id="rId9"/>
  </p:handoutMasterIdLst>
  <p:sldIdLst>
    <p:sldId id="278" r:id="rId3"/>
    <p:sldId id="277" r:id="rId4"/>
    <p:sldId id="279" r:id="rId5"/>
    <p:sldId id="280" r:id="rId6"/>
    <p:sldId id="28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C4B3B"/>
    <a:srgbClr val="3C2A1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984" autoAdjust="0"/>
  </p:normalViewPr>
  <p:slideViewPr>
    <p:cSldViewPr snapToGrid="0" showGuides="1">
      <p:cViewPr varScale="1">
        <p:scale>
          <a:sx n="95" d="100"/>
          <a:sy n="95" d="100"/>
        </p:scale>
        <p:origin x="67" y="-19"/>
      </p:cViewPr>
      <p:guideLst>
        <p:guide orient="horz" pos="2160"/>
        <p:guide pos="3840"/>
        <p:guide orient="horz" pos="3960"/>
      </p:guideLst>
    </p:cSldViewPr>
  </p:slideViewPr>
  <p:outlineViewPr>
    <p:cViewPr>
      <p:scale>
        <a:sx n="33" d="100"/>
        <a:sy n="33" d="100"/>
      </p:scale>
      <p:origin x="0" y="-94968"/>
    </p:cViewPr>
  </p:outlineViewPr>
  <p:notesTextViewPr>
    <p:cViewPr>
      <p:scale>
        <a:sx n="3" d="2"/>
        <a:sy n="3" d="2"/>
      </p:scale>
      <p:origin x="0" y="0"/>
    </p:cViewPr>
  </p:notesTextViewPr>
  <p:sorterViewPr>
    <p:cViewPr>
      <p:scale>
        <a:sx n="100" d="100"/>
        <a:sy n="100" d="100"/>
      </p:scale>
      <p:origin x="0" y="-16326"/>
    </p:cViewPr>
  </p:sorter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3787-D225-4F78-8E71-4DD8FC1EC8F1}" type="datetimeFigureOut">
              <a:rPr lang="en-US" smtClean="0"/>
              <a:t>3/17/2017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B2D29-8AC0-4FB1-933D-AD24ECC4354D}" type="slidenum">
              <a:rPr lang="en-US" smtClean="0"/>
              <a:t>‹#›</a:t>
            </a:fld>
            <a:endParaRPr lang="en-US" dirty="0"/>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625E-096F-494B-B7CE-A49E276A3A39}" type="datetimeFigureOut">
              <a:rPr lang="en-US" smtClean="0"/>
              <a:t>3/17/2017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C895-EB1C-4157-9E46-0DF3298BA9C2}" type="slidenum">
              <a:rPr lang="en-US" smtClean="0"/>
              <a:t>‹#›</a:t>
            </a:fld>
            <a:endParaRPr lang="en-US" dirty="0"/>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0">
              <a:schemeClr val="bg2"/>
            </a:gs>
            <a:gs pos="62000">
              <a:schemeClr val="bg2">
                <a:tint val="92000"/>
                <a:shade val="66000"/>
                <a:satMod val="110000"/>
                <a:lumMod val="80000"/>
              </a:schemeClr>
            </a:gs>
            <a:gs pos="100000">
              <a:schemeClr val="accent3"/>
            </a:gs>
          </a:gsLst>
          <a:lin ang="5400000" scaled="0"/>
        </a:gradFill>
        <a:effectLst/>
      </p:bgPr>
    </p:bg>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5FB4A4D-BEB3-42DE-8D0E-DB8F0B5DA3ED}" type="datetime1">
              <a:rPr lang="en-US" smtClean="0"/>
              <a:t>3/17/2017</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401CF334-2D5C-4859-84A6-CA7E6E43FAEB}" type="slidenum">
              <a:rPr lang="en-US" smtClean="0"/>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7" title="Product photo placeholder"/>
          <p:cNvSpPr>
            <a:spLocks noGrp="1"/>
          </p:cNvSpPr>
          <p:nvPr>
            <p:ph type="pic" sz="quarter" idx="13" hasCustomPrompt="1"/>
          </p:nvPr>
        </p:nvSpPr>
        <p:spPr>
          <a:xfrm>
            <a:off x="1195939" y="2695635"/>
            <a:ext cx="4414838" cy="3551578"/>
          </a:xfrm>
        </p:spPr>
        <p:txBody>
          <a:bodyPr/>
          <a:lstStyle>
            <a:lvl1pPr marL="68580" indent="0">
              <a:buNone/>
              <a:defRPr/>
            </a:lvl1pPr>
          </a:lstStyle>
          <a:p>
            <a:r>
              <a:rPr lang="en-US" dirty="0" smtClean="0"/>
              <a:t>Insert product photo here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40354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DA557D-1DB1-46C0-998A-94433545C341}" type="datetime1">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73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9A610B-0B0E-4C6C-A7A6-0853CA34DDCA}" type="datetime1">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Tree>
    <p:extLst>
      <p:ext uri="{BB962C8B-B14F-4D97-AF65-F5344CB8AC3E}">
        <p14:creationId xmlns:p14="http://schemas.microsoft.com/office/powerpoint/2010/main" val="3781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F0C144-8206-4C57-B7F2-12168FDC6C23}" type="datetime1">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638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4C8FB8-1142-402E-8BCA-4DC30F103E56}" type="datetime1">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Tree>
    <p:extLst>
      <p:ext uri="{BB962C8B-B14F-4D97-AF65-F5344CB8AC3E}">
        <p14:creationId xmlns:p14="http://schemas.microsoft.com/office/powerpoint/2010/main" val="39930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5BCBAD-D360-40D3-A33A-B189CE27C2FB}" type="datetime1">
              <a:rPr lang="en-US" smtClean="0"/>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94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A93471D-48A1-4899-AFFF-8ACC56D03BF3}" type="datetime1">
              <a:rPr lang="en-US" smtClean="0"/>
              <a:t>3/17/2017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4241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400513-7D68-4635-8489-06A9AFAAD13D}" type="datetime1">
              <a:rPr lang="en-US" smtClean="0"/>
              <a:t>3/17/2017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22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736AC-4807-4E91-B671-F9B91617C7B3}" type="datetime1">
              <a:rPr lang="en-US" smtClean="0"/>
              <a:t>3/17/2017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921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222DBCC-10C7-4CB5-9734-C5542D870FBB}" type="datetime1">
              <a:rPr lang="en-US" smtClean="0"/>
              <a:t>3/17/2017</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Tree>
    <p:extLst>
      <p:ext uri="{BB962C8B-B14F-4D97-AF65-F5344CB8AC3E}">
        <p14:creationId xmlns:p14="http://schemas.microsoft.com/office/powerpoint/2010/main" val="12119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223346AD-5C1D-4E35-A3CE-CF8952DE9936}" type="datetime1">
              <a:rPr lang="en-US" smtClean="0"/>
              <a:t>3/17/2017</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Tree>
    <p:extLst>
      <p:ext uri="{BB962C8B-B14F-4D97-AF65-F5344CB8AC3E}">
        <p14:creationId xmlns:p14="http://schemas.microsoft.com/office/powerpoint/2010/main" val="32921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EED287B1-10B2-498E-AB88-8F08CA169E5C}" type="datetime1">
              <a:rPr lang="en-US" smtClean="0"/>
              <a:t>3/17/2017</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1391323" y="2323652"/>
            <a:ext cx="939097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0085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864" userDrawn="1">
          <p15:clr>
            <a:srgbClr val="F26B43"/>
          </p15:clr>
        </p15:guide>
        <p15:guide id="3" pos="6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athleen.cohn@ars.usda.gov"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athleen.cohn@ars.usda.gov"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cathleen.cohn@ars.usda.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cathleen.cohn@ars.usda.gov"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cathleen.cohn@ars.usda.gov"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235619" y="2454442"/>
            <a:ext cx="4413071" cy="3473116"/>
          </a:xfrm>
        </p:spPr>
        <p:txBody>
          <a:bodyPr>
            <a:noAutofit/>
          </a:bodyPr>
          <a:lstStyle/>
          <a:p>
            <a:pPr>
              <a:spcBef>
                <a:spcPts val="0"/>
              </a:spcBef>
              <a:buClr>
                <a:srgbClr val="A50021"/>
              </a:buClr>
            </a:pPr>
            <a:r>
              <a:rPr lang="en-US" altLang="en-US" sz="1900" b="1" dirty="0" smtClean="0">
                <a:solidFill>
                  <a:srgbClr val="7C4B3B"/>
                </a:solidFill>
              </a:rPr>
              <a:t>Benefits</a:t>
            </a: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The crimping force can be adjusted to target different cover crops for different soil types and moisture conditions</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Two and four </a:t>
            </a:r>
            <a:r>
              <a:rPr lang="en-US" sz="1400" dirty="0" smtClean="0"/>
              <a:t>stage </a:t>
            </a:r>
            <a:r>
              <a:rPr lang="en-US" sz="1400" dirty="0"/>
              <a:t>roller can maintain specific adjustable crimping </a:t>
            </a:r>
            <a:r>
              <a:rPr lang="en-US" sz="1400" dirty="0" smtClean="0"/>
              <a:t>force that </a:t>
            </a:r>
            <a:r>
              <a:rPr lang="en-US" sz="1400" dirty="0"/>
              <a:t>is independent of operating </a:t>
            </a:r>
            <a:r>
              <a:rPr lang="en-US" sz="1400" dirty="0" smtClean="0"/>
              <a:t>speeds</a:t>
            </a:r>
            <a:endParaRPr lang="en-US" sz="1300" dirty="0" smtClean="0"/>
          </a:p>
          <a:p>
            <a:pPr marL="285750" indent="-182880">
              <a:spcBef>
                <a:spcPts val="0"/>
              </a:spcBef>
              <a:spcAft>
                <a:spcPts val="600"/>
              </a:spcAft>
              <a:buClr>
                <a:srgbClr val="A50021"/>
              </a:buClr>
              <a:buSzPct val="125000"/>
              <a:buFont typeface="Arial" panose="020B0604020202020204" pitchFamily="34" charset="0"/>
              <a:buChar char="•"/>
            </a:pPr>
            <a:r>
              <a:rPr lang="en-US" sz="1400" dirty="0" smtClean="0"/>
              <a:t>Prototypes are built </a:t>
            </a:r>
            <a:endParaRPr lang="en-US" altLang="en-US" sz="1400" b="1" dirty="0" smtClean="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A device to terminate cover crops in a no-till system  on a large or small scale farming operations.</a:t>
            </a:r>
          </a:p>
        </p:txBody>
      </p:sp>
      <p:sp>
        <p:nvSpPr>
          <p:cNvPr id="4" name="Title 3"/>
          <p:cNvSpPr>
            <a:spLocks noGrp="1"/>
          </p:cNvSpPr>
          <p:nvPr>
            <p:ph type="ctrTitle"/>
          </p:nvPr>
        </p:nvSpPr>
        <p:spPr>
          <a:xfrm>
            <a:off x="176463" y="-8719"/>
            <a:ext cx="5179003" cy="1396361"/>
          </a:xfrm>
        </p:spPr>
        <p:txBody>
          <a:bodyPr>
            <a:normAutofit/>
          </a:bodyPr>
          <a:lstStyle/>
          <a:p>
            <a:pPr algn="ctr"/>
            <a:r>
              <a:rPr lang="en-US" b="1" dirty="0" smtClean="0">
                <a:solidFill>
                  <a:srgbClr val="7C4B3B"/>
                </a:solidFill>
              </a:rPr>
              <a:t>Multistage Crop Roller</a:t>
            </a:r>
            <a:endParaRPr lang="en-US" b="1" dirty="0">
              <a:solidFill>
                <a:srgbClr val="7C4B3B"/>
              </a:solidFill>
            </a:endParaRPr>
          </a:p>
        </p:txBody>
      </p:sp>
      <p:sp>
        <p:nvSpPr>
          <p:cNvPr id="7" name="Subtitle 4"/>
          <p:cNvSpPr txBox="1">
            <a:spLocks/>
          </p:cNvSpPr>
          <p:nvPr/>
        </p:nvSpPr>
        <p:spPr>
          <a:xfrm>
            <a:off x="717137" y="4499812"/>
            <a:ext cx="4413071" cy="3670923"/>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i="1" dirty="0">
                <a:solidFill>
                  <a:srgbClr val="3C2A18"/>
                </a:solidFill>
              </a:rPr>
              <a:t>Docket No: </a:t>
            </a:r>
            <a:r>
              <a:rPr lang="en-US" i="1" dirty="0" smtClean="0">
                <a:solidFill>
                  <a:srgbClr val="3C2A18"/>
                </a:solidFill>
              </a:rPr>
              <a:t>143.06</a:t>
            </a:r>
            <a:endParaRPr lang="en-US" i="1" dirty="0">
              <a:solidFill>
                <a:srgbClr val="3C2A18"/>
              </a:solidFill>
            </a:endParaRPr>
          </a:p>
          <a:p>
            <a:r>
              <a:rPr lang="en-US" i="1" dirty="0">
                <a:solidFill>
                  <a:srgbClr val="3C2A18"/>
                </a:solidFill>
              </a:rPr>
              <a:t>U.S. Patent No: </a:t>
            </a:r>
            <a:r>
              <a:rPr lang="en-US" i="1" dirty="0" smtClean="0">
                <a:solidFill>
                  <a:srgbClr val="3C2A18"/>
                </a:solidFill>
              </a:rPr>
              <a:t>7,987,917</a:t>
            </a:r>
          </a:p>
          <a:p>
            <a:r>
              <a:rPr lang="en-US" i="1" dirty="0" smtClean="0">
                <a:solidFill>
                  <a:srgbClr val="3C2A18"/>
                </a:solidFill>
              </a:rPr>
              <a:t>Contact</a:t>
            </a:r>
            <a:r>
              <a:rPr lang="en-US" i="1" dirty="0">
                <a:solidFill>
                  <a:srgbClr val="3C2A18"/>
                </a:solidFill>
              </a:rPr>
              <a:t>: </a:t>
            </a:r>
            <a:r>
              <a:rPr lang="en-US" i="1" dirty="0" smtClean="0">
                <a:solidFill>
                  <a:srgbClr val="3C2A18"/>
                </a:solidFill>
                <a:hlinkClick r:id="rId2"/>
              </a:rPr>
              <a:t>cathleen.cohn@ars.usda.gov</a:t>
            </a:r>
            <a:endParaRPr lang="en-US"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sp>
        <p:nvSpPr>
          <p:cNvPr id="17" name="TextBox 16"/>
          <p:cNvSpPr txBox="1"/>
          <p:nvPr/>
        </p:nvSpPr>
        <p:spPr>
          <a:xfrm>
            <a:off x="324848" y="1946377"/>
            <a:ext cx="5358065" cy="2862322"/>
          </a:xfrm>
          <a:prstGeom prst="rect">
            <a:avLst/>
          </a:prstGeom>
          <a:noFill/>
          <a:ln>
            <a:solidFill>
              <a:schemeClr val="bg2"/>
            </a:solidFill>
          </a:ln>
        </p:spPr>
        <p:txBody>
          <a:bodyPr wrap="square" rtlCol="0" anchor="ctr" anchorCtr="1">
            <a:spAutoFit/>
          </a:bodyPr>
          <a:lstStyle/>
          <a:p>
            <a:r>
              <a:rPr lang="en-US" dirty="0"/>
              <a:t>The </a:t>
            </a:r>
            <a:r>
              <a:rPr lang="en-US" dirty="0" smtClean="0"/>
              <a:t>multistage crop roller device (two and four stage rollers are shown) is used </a:t>
            </a:r>
            <a:r>
              <a:rPr lang="en-US" dirty="0"/>
              <a:t>to </a:t>
            </a:r>
            <a:r>
              <a:rPr lang="en-US" dirty="0" smtClean="0"/>
              <a:t>roll over and terminate cover crops.  It </a:t>
            </a:r>
            <a:r>
              <a:rPr lang="en-US" dirty="0"/>
              <a:t>effectively </a:t>
            </a:r>
            <a:r>
              <a:rPr lang="en-US" dirty="0" smtClean="0"/>
              <a:t>terminates </a:t>
            </a:r>
            <a:r>
              <a:rPr lang="en-US" dirty="0"/>
              <a:t>cover </a:t>
            </a:r>
            <a:r>
              <a:rPr lang="en-US" dirty="0" smtClean="0"/>
              <a:t>crops without transmitting excessive vibrations to the operator and </a:t>
            </a:r>
            <a:r>
              <a:rPr lang="en-US" dirty="0"/>
              <a:t>is compatible with </a:t>
            </a:r>
            <a:r>
              <a:rPr lang="en-US" dirty="0" smtClean="0"/>
              <a:t>small and larger farm operations</a:t>
            </a:r>
            <a:r>
              <a:rPr lang="en-US" dirty="0"/>
              <a:t>. </a:t>
            </a:r>
            <a:r>
              <a:rPr lang="en-US" dirty="0" smtClean="0"/>
              <a:t>For smaller </a:t>
            </a:r>
            <a:r>
              <a:rPr lang="en-US" dirty="0"/>
              <a:t>farming </a:t>
            </a:r>
            <a:r>
              <a:rPr lang="en-US" dirty="0" smtClean="0"/>
              <a:t>operations with a limited power source, the device may be towed across a field by a small 4-wheel or self-propelled tractors.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b="8501"/>
          <a:stretch>
            <a:fillRect/>
          </a:stretch>
        </p:blipFill>
        <p:spPr bwMode="auto">
          <a:xfrm>
            <a:off x="6235619" y="43023"/>
            <a:ext cx="2132526" cy="13536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7390" t="10166" r="7560" b="21176"/>
          <a:stretch/>
        </p:blipFill>
        <p:spPr>
          <a:xfrm>
            <a:off x="8432800" y="807086"/>
            <a:ext cx="2389235" cy="1446585"/>
          </a:xfrm>
          <a:prstGeom prst="rect">
            <a:avLst/>
          </a:prstGeom>
          <a:ln>
            <a:solidFill>
              <a:schemeClr val="bg2"/>
            </a:solidFill>
          </a:ln>
        </p:spPr>
      </p:pic>
    </p:spTree>
    <p:extLst>
      <p:ext uri="{BB962C8B-B14F-4D97-AF65-F5344CB8AC3E}">
        <p14:creationId xmlns:p14="http://schemas.microsoft.com/office/powerpoint/2010/main" val="3178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Developed specifically for limited-power, walk-behind garden tractors</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The crimping frequency is independent of operating speed and is controlled by engine’s RPM</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Number of crimps over a distance can be adjusted by adjusting operating tractor’s speed </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A prototype has been built </a:t>
            </a:r>
            <a:endParaRPr lang="en-US" altLang="en-US" sz="400" b="1" dirty="0" smtClean="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A device to terminate cover crops in a no-till system and/or organic small farming operations</a:t>
            </a:r>
          </a:p>
        </p:txBody>
      </p:sp>
      <p:sp>
        <p:nvSpPr>
          <p:cNvPr id="4" name="Title 3"/>
          <p:cNvSpPr>
            <a:spLocks noGrp="1"/>
          </p:cNvSpPr>
          <p:nvPr>
            <p:ph type="ctrTitle"/>
          </p:nvPr>
        </p:nvSpPr>
        <p:spPr>
          <a:xfrm>
            <a:off x="176463" y="-8719"/>
            <a:ext cx="5179003" cy="1702160"/>
          </a:xfrm>
        </p:spPr>
        <p:txBody>
          <a:bodyPr>
            <a:normAutofit fontScale="90000"/>
          </a:bodyPr>
          <a:lstStyle/>
          <a:p>
            <a:pPr algn="ctr"/>
            <a:r>
              <a:rPr lang="en-US" b="1" dirty="0">
                <a:solidFill>
                  <a:srgbClr val="7C4B3B"/>
                </a:solidFill>
              </a:rPr>
              <a:t>Powered R</a:t>
            </a:r>
            <a:r>
              <a:rPr lang="en-US" b="1" dirty="0" smtClean="0">
                <a:solidFill>
                  <a:srgbClr val="7C4B3B"/>
                </a:solidFill>
              </a:rPr>
              <a:t>olling </a:t>
            </a:r>
            <a:r>
              <a:rPr lang="en-US" b="1" dirty="0">
                <a:solidFill>
                  <a:srgbClr val="7C4B3B"/>
                </a:solidFill>
              </a:rPr>
              <a:t>and </a:t>
            </a:r>
            <a:r>
              <a:rPr lang="en-US" b="1" dirty="0" smtClean="0">
                <a:solidFill>
                  <a:srgbClr val="7C4B3B"/>
                </a:solidFill>
              </a:rPr>
              <a:t>Crimping Device </a:t>
            </a:r>
            <a:r>
              <a:rPr lang="en-US" b="1" dirty="0">
                <a:solidFill>
                  <a:srgbClr val="7C4B3B"/>
                </a:solidFill>
              </a:rPr>
              <a:t>for </a:t>
            </a:r>
            <a:r>
              <a:rPr lang="en-US" b="1" dirty="0" smtClean="0">
                <a:solidFill>
                  <a:srgbClr val="7C4B3B"/>
                </a:solidFill>
              </a:rPr>
              <a:t>Crop Termination </a:t>
            </a:r>
            <a:endParaRPr lang="en-US" b="1" dirty="0">
              <a:solidFill>
                <a:srgbClr val="7C4B3B"/>
              </a:solidFill>
            </a:endParaRPr>
          </a:p>
        </p:txBody>
      </p:sp>
      <p:sp>
        <p:nvSpPr>
          <p:cNvPr id="7" name="Subtitle 4"/>
          <p:cNvSpPr txBox="1">
            <a:spLocks/>
          </p:cNvSpPr>
          <p:nvPr/>
        </p:nvSpPr>
        <p:spPr>
          <a:xfrm>
            <a:off x="717137" y="4499812"/>
            <a:ext cx="4413071" cy="3670923"/>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i="1" dirty="0">
                <a:solidFill>
                  <a:srgbClr val="3C2A18"/>
                </a:solidFill>
              </a:rPr>
              <a:t>Docket No: </a:t>
            </a:r>
            <a:r>
              <a:rPr lang="en-US" i="1" dirty="0" smtClean="0">
                <a:solidFill>
                  <a:srgbClr val="3C2A18"/>
                </a:solidFill>
              </a:rPr>
              <a:t>23.10</a:t>
            </a:r>
            <a:endParaRPr lang="en-US" i="1" dirty="0">
              <a:solidFill>
                <a:srgbClr val="3C2A18"/>
              </a:solidFill>
            </a:endParaRPr>
          </a:p>
          <a:p>
            <a:r>
              <a:rPr lang="en-US" i="1" dirty="0">
                <a:solidFill>
                  <a:srgbClr val="3C2A18"/>
                </a:solidFill>
              </a:rPr>
              <a:t>U.S. Patent No: 8,176,991</a:t>
            </a:r>
            <a:endParaRPr lang="en-US" dirty="0">
              <a:solidFill>
                <a:schemeClr val="tx1"/>
              </a:solidFill>
            </a:endParaRPr>
          </a:p>
          <a:p>
            <a:r>
              <a:rPr lang="en-US" i="1" dirty="0" smtClean="0">
                <a:solidFill>
                  <a:srgbClr val="3C2A18"/>
                </a:solidFill>
              </a:rPr>
              <a:t>Contact</a:t>
            </a:r>
            <a:r>
              <a:rPr lang="en-US" i="1" dirty="0">
                <a:solidFill>
                  <a:srgbClr val="3C2A18"/>
                </a:solidFill>
              </a:rPr>
              <a:t>: </a:t>
            </a:r>
            <a:r>
              <a:rPr lang="en-US" i="1" dirty="0" smtClean="0">
                <a:solidFill>
                  <a:srgbClr val="3C2A18"/>
                </a:solidFill>
                <a:hlinkClick r:id="rId2"/>
              </a:rPr>
              <a:t>cathleen.cohn@ars.usda.gov</a:t>
            </a:r>
            <a:endParaRPr lang="en-US"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sp>
        <p:nvSpPr>
          <p:cNvPr id="17" name="TextBox 16"/>
          <p:cNvSpPr txBox="1"/>
          <p:nvPr/>
        </p:nvSpPr>
        <p:spPr>
          <a:xfrm>
            <a:off x="312819" y="1781672"/>
            <a:ext cx="5358065" cy="3416320"/>
          </a:xfrm>
          <a:prstGeom prst="rect">
            <a:avLst/>
          </a:prstGeom>
          <a:noFill/>
          <a:ln>
            <a:solidFill>
              <a:schemeClr val="bg2"/>
            </a:solidFill>
          </a:ln>
        </p:spPr>
        <p:txBody>
          <a:bodyPr wrap="square" rtlCol="0" anchor="ctr" anchorCtr="1">
            <a:spAutoFit/>
          </a:bodyPr>
          <a:lstStyle/>
          <a:p>
            <a:r>
              <a:rPr lang="en-US" dirty="0"/>
              <a:t>The powered rolling and crimping device is used to terminate cover crops in a minimum tillage soil conservation system. </a:t>
            </a:r>
            <a:r>
              <a:rPr lang="en-US" dirty="0" smtClean="0"/>
              <a:t> </a:t>
            </a:r>
            <a:r>
              <a:rPr lang="en-US" dirty="0"/>
              <a:t>It is designed to </a:t>
            </a:r>
            <a:r>
              <a:rPr lang="en-US" dirty="0" smtClean="0"/>
              <a:t>attach to inexpensive, </a:t>
            </a:r>
            <a:r>
              <a:rPr lang="en-US" dirty="0"/>
              <a:t>walk-behind garden tractors that are popular with small-scale </a:t>
            </a:r>
            <a:r>
              <a:rPr lang="en-US" dirty="0" smtClean="0"/>
              <a:t>vegetable farmers</a:t>
            </a:r>
            <a:r>
              <a:rPr lang="en-US" dirty="0"/>
              <a:t>. </a:t>
            </a:r>
            <a:r>
              <a:rPr lang="en-US" dirty="0" smtClean="0"/>
              <a:t> In </a:t>
            </a:r>
            <a:r>
              <a:rPr lang="en-US" dirty="0"/>
              <a:t>operation, as the rolling and crimping device is propelled across a field of cover crops, the crop roller rolls over the crops and the crimping bar crimps the crops, thereby terminating the cover crops and preparing the field for planting the next cycle of crops.</a:t>
            </a:r>
          </a:p>
        </p:txBody>
      </p:sp>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958"/>
          <a:stretch/>
        </p:blipFill>
        <p:spPr bwMode="auto">
          <a:xfrm>
            <a:off x="6202562" y="294197"/>
            <a:ext cx="2164178" cy="166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41" t="20404" r="7373" b="2625"/>
          <a:stretch/>
        </p:blipFill>
        <p:spPr bwMode="auto">
          <a:xfrm>
            <a:off x="8431395" y="294197"/>
            <a:ext cx="2382982" cy="164449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9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374232"/>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Encapsulation of essential oils in porous microparticles within the size of pollen grains that can be easily dispersed</a:t>
            </a:r>
            <a:endParaRPr lang="en-US" sz="1300" dirty="0"/>
          </a:p>
          <a:p>
            <a:pPr marL="285750" indent="-182880">
              <a:spcBef>
                <a:spcPts val="0"/>
              </a:spcBef>
              <a:spcAft>
                <a:spcPts val="600"/>
              </a:spcAft>
              <a:buClr>
                <a:srgbClr val="A50021"/>
              </a:buClr>
              <a:buSzPct val="125000"/>
              <a:buFont typeface="Arial" panose="020B0604020202020204" pitchFamily="34" charset="0"/>
              <a:buChar char="•"/>
            </a:pPr>
            <a:r>
              <a:rPr lang="en-US" sz="1300" dirty="0"/>
              <a:t>The particles are able to form a free-flowing powder </a:t>
            </a:r>
            <a:r>
              <a:rPr lang="en-US" sz="1300" dirty="0" smtClean="0"/>
              <a:t>and mixed </a:t>
            </a:r>
            <a:r>
              <a:rPr lang="en-US" sz="1300" dirty="0"/>
              <a:t>with other bee attractants such as powdered sugar</a:t>
            </a:r>
            <a:endParaRPr lang="en-US" altLang="en-US" sz="400" b="1" dirty="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400" dirty="0" smtClean="0"/>
              <a:t>Beekeeping industry -feeding </a:t>
            </a:r>
            <a:r>
              <a:rPr lang="en-US" sz="1400" dirty="0"/>
              <a:t>bees essential oils that have mitocidal </a:t>
            </a:r>
            <a:r>
              <a:rPr lang="en-US" sz="1400" dirty="0" smtClean="0"/>
              <a:t>properties</a:t>
            </a:r>
          </a:p>
          <a:p>
            <a:pPr marL="285750" indent="-182880">
              <a:spcBef>
                <a:spcPts val="0"/>
              </a:spcBef>
              <a:spcAft>
                <a:spcPts val="600"/>
              </a:spcAft>
              <a:buClr>
                <a:srgbClr val="A50021"/>
              </a:buClr>
              <a:buSzPct val="125000"/>
              <a:buFont typeface="Arial" panose="020B0604020202020204" pitchFamily="34" charset="0"/>
              <a:buChar char="•"/>
            </a:pPr>
            <a:r>
              <a:rPr lang="en-US" sz="1400" dirty="0" smtClean="0"/>
              <a:t>Pharmaceutical industry for encapsulating drugs </a:t>
            </a:r>
          </a:p>
          <a:p>
            <a:pPr marL="285750" indent="-182880">
              <a:spcBef>
                <a:spcPts val="0"/>
              </a:spcBef>
              <a:spcAft>
                <a:spcPts val="600"/>
              </a:spcAft>
              <a:buClr>
                <a:srgbClr val="A50021"/>
              </a:buClr>
              <a:buSzPct val="125000"/>
              <a:buFont typeface="Arial" panose="020B0604020202020204" pitchFamily="34" charset="0"/>
              <a:buChar char="•"/>
            </a:pPr>
            <a:r>
              <a:rPr lang="en-US" sz="1400" dirty="0" smtClean="0"/>
              <a:t>Producing degradable composite plastics </a:t>
            </a:r>
          </a:p>
          <a:p>
            <a:pPr marL="285750" indent="-182880">
              <a:spcBef>
                <a:spcPts val="0"/>
              </a:spcBef>
              <a:spcAft>
                <a:spcPts val="600"/>
              </a:spcAft>
              <a:buClr>
                <a:srgbClr val="A50021"/>
              </a:buClr>
              <a:buSzPct val="125000"/>
              <a:buFont typeface="Arial" panose="020B0604020202020204" pitchFamily="34" charset="0"/>
              <a:buChar char="•"/>
            </a:pPr>
            <a:r>
              <a:rPr lang="en-US" sz="1400" dirty="0"/>
              <a:t>F</a:t>
            </a:r>
            <a:r>
              <a:rPr lang="en-US" sz="1400" dirty="0" smtClean="0"/>
              <a:t>ragrance industry</a:t>
            </a:r>
          </a:p>
          <a:p>
            <a:r>
              <a:rPr lang="en-US" sz="1400" dirty="0"/>
              <a:t> </a:t>
            </a:r>
          </a:p>
          <a:p>
            <a:pPr marL="102870">
              <a:spcBef>
                <a:spcPts val="0"/>
              </a:spcBef>
              <a:spcAft>
                <a:spcPts val="600"/>
              </a:spcAft>
              <a:buClr>
                <a:srgbClr val="A50021"/>
              </a:buClr>
              <a:buSzPct val="125000"/>
            </a:pPr>
            <a:endParaRPr lang="en-US" sz="1300" b="1" dirty="0"/>
          </a:p>
        </p:txBody>
      </p:sp>
      <p:sp>
        <p:nvSpPr>
          <p:cNvPr id="4" name="Title 3"/>
          <p:cNvSpPr>
            <a:spLocks noGrp="1"/>
          </p:cNvSpPr>
          <p:nvPr>
            <p:ph type="ctrTitle"/>
          </p:nvPr>
        </p:nvSpPr>
        <p:spPr>
          <a:xfrm>
            <a:off x="527975" y="171219"/>
            <a:ext cx="4417807" cy="1702160"/>
          </a:xfrm>
        </p:spPr>
        <p:txBody>
          <a:bodyPr>
            <a:normAutofit/>
          </a:bodyPr>
          <a:lstStyle/>
          <a:p>
            <a:pPr algn="ctr"/>
            <a:r>
              <a:rPr lang="en-US" b="1" dirty="0" smtClean="0">
                <a:solidFill>
                  <a:srgbClr val="7C4B3B"/>
                </a:solidFill>
              </a:rPr>
              <a:t>Starch Foam Microparticles</a:t>
            </a:r>
            <a:endParaRPr lang="en-US" b="1" dirty="0">
              <a:solidFill>
                <a:srgbClr val="7C4B3B"/>
              </a:solidFill>
            </a:endParaRPr>
          </a:p>
        </p:txBody>
      </p:sp>
      <p:sp>
        <p:nvSpPr>
          <p:cNvPr id="7" name="Subtitle 4"/>
          <p:cNvSpPr txBox="1">
            <a:spLocks/>
          </p:cNvSpPr>
          <p:nvPr/>
        </p:nvSpPr>
        <p:spPr>
          <a:xfrm>
            <a:off x="367749" y="1965995"/>
            <a:ext cx="5362926" cy="428959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dirty="0" smtClean="0">
                <a:solidFill>
                  <a:schemeClr val="tx1"/>
                </a:solidFill>
              </a:rPr>
              <a:t>Starch-based foam microparticles with a porous structure and a diameter of less than or equal to 50 microns used to control </a:t>
            </a:r>
            <a:r>
              <a:rPr lang="en-US" i="1" dirty="0" smtClean="0">
                <a:solidFill>
                  <a:schemeClr val="tx1"/>
                </a:solidFill>
              </a:rPr>
              <a:t>Varroa</a:t>
            </a:r>
            <a:r>
              <a:rPr lang="en-US" dirty="0" smtClean="0">
                <a:solidFill>
                  <a:schemeClr val="tx1"/>
                </a:solidFill>
              </a:rPr>
              <a:t> mites in honey bee colonies.  Essential plant oils effective in controlling </a:t>
            </a:r>
            <a:r>
              <a:rPr lang="en-US" i="1" dirty="0" smtClean="0">
                <a:solidFill>
                  <a:schemeClr val="tx1"/>
                </a:solidFill>
              </a:rPr>
              <a:t>parasitic</a:t>
            </a:r>
            <a:r>
              <a:rPr lang="en-US" dirty="0" smtClean="0">
                <a:solidFill>
                  <a:schemeClr val="tx1"/>
                </a:solidFill>
              </a:rPr>
              <a:t> mites are encapsulated in the microparticles that are small </a:t>
            </a:r>
            <a:r>
              <a:rPr lang="en-US" dirty="0">
                <a:solidFill>
                  <a:schemeClr val="tx1"/>
                </a:solidFill>
              </a:rPr>
              <a:t>enough </a:t>
            </a:r>
            <a:r>
              <a:rPr lang="en-US" dirty="0" smtClean="0">
                <a:solidFill>
                  <a:schemeClr val="tx1"/>
                </a:solidFill>
              </a:rPr>
              <a:t>to </a:t>
            </a:r>
            <a:r>
              <a:rPr lang="en-US" dirty="0">
                <a:solidFill>
                  <a:schemeClr val="tx1"/>
                </a:solidFill>
              </a:rPr>
              <a:t>be </a:t>
            </a:r>
            <a:r>
              <a:rPr lang="en-US" dirty="0" smtClean="0">
                <a:solidFill>
                  <a:schemeClr val="tx1"/>
                </a:solidFill>
              </a:rPr>
              <a:t>eaten </a:t>
            </a:r>
            <a:r>
              <a:rPr lang="en-US" dirty="0">
                <a:solidFill>
                  <a:schemeClr val="tx1"/>
                </a:solidFill>
              </a:rPr>
              <a:t>or to attach to the hairs on bees similar to pollen grains.</a:t>
            </a:r>
          </a:p>
          <a:p>
            <a:r>
              <a:rPr lang="en-US" dirty="0" smtClean="0">
                <a:solidFill>
                  <a:schemeClr val="tx1"/>
                </a:solidFill>
              </a:rPr>
              <a:t>.</a:t>
            </a:r>
          </a:p>
          <a:p>
            <a:endParaRPr lang="en-US" i="1" dirty="0" smtClean="0">
              <a:solidFill>
                <a:srgbClr val="3C2A18"/>
              </a:solidFill>
            </a:endParaRPr>
          </a:p>
          <a:p>
            <a:r>
              <a:rPr lang="en-US" i="1" dirty="0" smtClean="0">
                <a:solidFill>
                  <a:srgbClr val="3C2A18"/>
                </a:solidFill>
              </a:rPr>
              <a:t>Docket </a:t>
            </a:r>
            <a:r>
              <a:rPr lang="en-US" i="1" dirty="0">
                <a:solidFill>
                  <a:srgbClr val="3C2A18"/>
                </a:solidFill>
              </a:rPr>
              <a:t>No: </a:t>
            </a:r>
            <a:r>
              <a:rPr lang="en-US" i="1" dirty="0" smtClean="0">
                <a:solidFill>
                  <a:srgbClr val="3C2A18"/>
                </a:solidFill>
              </a:rPr>
              <a:t>34.06</a:t>
            </a:r>
          </a:p>
          <a:p>
            <a:r>
              <a:rPr lang="en-US" i="1" dirty="0" smtClean="0">
                <a:solidFill>
                  <a:srgbClr val="3C2A18"/>
                </a:solidFill>
              </a:rPr>
              <a:t>U.S. Patent </a:t>
            </a:r>
            <a:r>
              <a:rPr lang="en-US" i="1" dirty="0">
                <a:solidFill>
                  <a:srgbClr val="3C2A18"/>
                </a:solidFill>
              </a:rPr>
              <a:t>No: </a:t>
            </a:r>
            <a:r>
              <a:rPr lang="en-US" i="1" dirty="0" smtClean="0">
                <a:solidFill>
                  <a:srgbClr val="3C2A18"/>
                </a:solidFill>
              </a:rPr>
              <a:t>8,163,309</a:t>
            </a:r>
          </a:p>
          <a:p>
            <a:endParaRPr lang="en-US" i="1" dirty="0">
              <a:solidFill>
                <a:srgbClr val="3C2A18"/>
              </a:solidFill>
            </a:endParaRPr>
          </a:p>
          <a:p>
            <a:r>
              <a:rPr lang="en-US" i="1" dirty="0">
                <a:solidFill>
                  <a:srgbClr val="3C2A18"/>
                </a:solidFill>
              </a:rPr>
              <a:t>Contact: </a:t>
            </a:r>
            <a:r>
              <a:rPr lang="en-US" i="1" dirty="0" smtClean="0">
                <a:solidFill>
                  <a:srgbClr val="3C2A18"/>
                </a:solidFill>
                <a:hlinkClick r:id="rId2"/>
              </a:rPr>
              <a:t>cathleen.cohn@ars.usda.gov</a:t>
            </a:r>
            <a:endParaRPr lang="en-US"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987" y="83753"/>
            <a:ext cx="2970840" cy="2075688"/>
          </a:xfrm>
          <a:prstGeom prst="rect">
            <a:avLst/>
          </a:prstGeom>
          <a:ln w="38100">
            <a:solidFill>
              <a:schemeClr val="accent1">
                <a:lumMod val="20000"/>
                <a:lumOff val="80000"/>
              </a:schemeClr>
            </a:solidFill>
          </a:ln>
        </p:spPr>
      </p:pic>
    </p:spTree>
    <p:extLst>
      <p:ext uri="{BB962C8B-B14F-4D97-AF65-F5344CB8AC3E}">
        <p14:creationId xmlns:p14="http://schemas.microsoft.com/office/powerpoint/2010/main" val="20364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63515" y="2303439"/>
            <a:ext cx="4899346"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The “locked-ring: sugar derivatives including biotin </a:t>
            </a:r>
            <a:r>
              <a:rPr lang="en-US" sz="1300" dirty="0" err="1" smtClean="0"/>
              <a:t>hydrazones</a:t>
            </a:r>
            <a:r>
              <a:rPr lang="en-US" sz="1300" dirty="0" smtClean="0"/>
              <a:t> retain the antigenic properties of their parent sugars </a:t>
            </a:r>
            <a:endParaRPr lang="en-US" sz="1300" dirty="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The process is simple to preform using water as the reaction solvent, at mild temperatures, with readily available starting materials and is nearly quantitative.</a:t>
            </a:r>
            <a:endParaRPr lang="en-US" sz="1300" dirty="0"/>
          </a:p>
          <a:p>
            <a:pPr>
              <a:spcBef>
                <a:spcPts val="0"/>
              </a:spcBef>
              <a:buClr>
                <a:srgbClr val="A50021"/>
              </a:buClr>
            </a:pPr>
            <a:endParaRPr lang="en-US" altLang="en-US" sz="400" b="1" dirty="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ELISA assay kit market</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Capture and purification of antibodies that can recognize cell-surface carbohydrate motifs</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Lectin recognition based products</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Other techniques based on biotin-streptavidin binding</a:t>
            </a:r>
          </a:p>
          <a:p>
            <a:pPr marL="285750" indent="-182880">
              <a:spcBef>
                <a:spcPts val="0"/>
              </a:spcBef>
              <a:spcAft>
                <a:spcPts val="600"/>
              </a:spcAft>
              <a:buClr>
                <a:srgbClr val="A50021"/>
              </a:buClr>
              <a:buSzPct val="125000"/>
              <a:buFont typeface="Arial" panose="020B0604020202020204" pitchFamily="34" charset="0"/>
              <a:buChar char="•"/>
            </a:pPr>
            <a:endParaRPr lang="en-US" sz="1300" dirty="0"/>
          </a:p>
        </p:txBody>
      </p:sp>
      <p:sp>
        <p:nvSpPr>
          <p:cNvPr id="4" name="Title 3"/>
          <p:cNvSpPr>
            <a:spLocks noGrp="1"/>
          </p:cNvSpPr>
          <p:nvPr>
            <p:ph type="ctrTitle"/>
          </p:nvPr>
        </p:nvSpPr>
        <p:spPr>
          <a:xfrm>
            <a:off x="399639" y="107051"/>
            <a:ext cx="4894257" cy="1702160"/>
          </a:xfrm>
        </p:spPr>
        <p:txBody>
          <a:bodyPr>
            <a:normAutofit fontScale="90000"/>
          </a:bodyPr>
          <a:lstStyle/>
          <a:p>
            <a:pPr algn="ctr"/>
            <a:r>
              <a:rPr lang="en-US" b="1" dirty="0" smtClean="0">
                <a:solidFill>
                  <a:srgbClr val="7C4B3B"/>
                </a:solidFill>
              </a:rPr>
              <a:t>Preparation and Uses of Locked-Ring Sugar C-Glycoside </a:t>
            </a:r>
            <a:r>
              <a:rPr lang="en-US" b="1" dirty="0">
                <a:solidFill>
                  <a:srgbClr val="7C4B3B"/>
                </a:solidFill>
              </a:rPr>
              <a:t>D</a:t>
            </a:r>
            <a:r>
              <a:rPr lang="en-US" b="1" dirty="0" smtClean="0">
                <a:solidFill>
                  <a:srgbClr val="7C4B3B"/>
                </a:solidFill>
              </a:rPr>
              <a:t>erivatives</a:t>
            </a:r>
            <a:endParaRPr lang="en-US" b="1" dirty="0">
              <a:solidFill>
                <a:srgbClr val="7C4B3B"/>
              </a:solidFill>
            </a:endParaRPr>
          </a:p>
        </p:txBody>
      </p:sp>
      <p:sp>
        <p:nvSpPr>
          <p:cNvPr id="7" name="Subtitle 4"/>
          <p:cNvSpPr txBox="1">
            <a:spLocks/>
          </p:cNvSpPr>
          <p:nvPr/>
        </p:nvSpPr>
        <p:spPr>
          <a:xfrm>
            <a:off x="640231" y="1900815"/>
            <a:ext cx="4766656" cy="4291263"/>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nSpc>
                <a:spcPct val="110000"/>
              </a:lnSpc>
            </a:pPr>
            <a:r>
              <a:rPr lang="en-US" dirty="0">
                <a:solidFill>
                  <a:schemeClr val="tx1"/>
                </a:solidFill>
              </a:rPr>
              <a:t>A </a:t>
            </a:r>
            <a:r>
              <a:rPr lang="en-US" dirty="0" smtClean="0">
                <a:solidFill>
                  <a:schemeClr val="tx1"/>
                </a:solidFill>
              </a:rPr>
              <a:t>process for producing derivatives of C-glycosides called “locked-ring sugars” </a:t>
            </a:r>
            <a:r>
              <a:rPr lang="en-US" dirty="0">
                <a:solidFill>
                  <a:schemeClr val="tx1"/>
                </a:solidFill>
              </a:rPr>
              <a:t>wherein the ring of the sugar molecule remains intact without the need for any protecting </a:t>
            </a:r>
            <a:r>
              <a:rPr lang="en-US" dirty="0" smtClean="0">
                <a:solidFill>
                  <a:schemeClr val="tx1"/>
                </a:solidFill>
              </a:rPr>
              <a:t>groups.  The C-glycosides can be conjugated to biotin via a hydrazine or </a:t>
            </a:r>
            <a:r>
              <a:rPr lang="en-US" dirty="0" err="1" smtClean="0">
                <a:solidFill>
                  <a:schemeClr val="tx1"/>
                </a:solidFill>
              </a:rPr>
              <a:t>ozime</a:t>
            </a:r>
            <a:r>
              <a:rPr lang="en-US" dirty="0">
                <a:solidFill>
                  <a:schemeClr val="tx1"/>
                </a:solidFill>
              </a:rPr>
              <a:t> </a:t>
            </a:r>
            <a:r>
              <a:rPr lang="en-US" dirty="0" smtClean="0">
                <a:solidFill>
                  <a:schemeClr val="tx1"/>
                </a:solidFill>
              </a:rPr>
              <a:t>based linker.  The “locked-ring sugar” biotin </a:t>
            </a:r>
            <a:r>
              <a:rPr lang="en-US" dirty="0" err="1" smtClean="0">
                <a:solidFill>
                  <a:schemeClr val="tx1"/>
                </a:solidFill>
              </a:rPr>
              <a:t>hydrazones</a:t>
            </a:r>
            <a:r>
              <a:rPr lang="en-US" dirty="0" smtClean="0">
                <a:solidFill>
                  <a:schemeClr val="tx1"/>
                </a:solidFill>
              </a:rPr>
              <a:t> bind to streptavidin.</a:t>
            </a:r>
          </a:p>
          <a:p>
            <a:endParaRPr lang="en-US" dirty="0">
              <a:solidFill>
                <a:schemeClr val="tx1"/>
              </a:solidFill>
            </a:endParaRPr>
          </a:p>
          <a:p>
            <a:r>
              <a:rPr lang="en-US" i="1" dirty="0">
                <a:solidFill>
                  <a:srgbClr val="3C2A18"/>
                </a:solidFill>
              </a:rPr>
              <a:t>Docket </a:t>
            </a:r>
            <a:r>
              <a:rPr lang="en-US" i="1" dirty="0" smtClean="0">
                <a:solidFill>
                  <a:srgbClr val="3C2A18"/>
                </a:solidFill>
              </a:rPr>
              <a:t>Nos: 70.06 &amp; 188.09</a:t>
            </a:r>
          </a:p>
          <a:p>
            <a:r>
              <a:rPr lang="en-US" i="1" dirty="0" smtClean="0">
                <a:solidFill>
                  <a:srgbClr val="3C2A18"/>
                </a:solidFill>
              </a:rPr>
              <a:t>U.S. </a:t>
            </a:r>
            <a:r>
              <a:rPr lang="en-US" i="1" dirty="0">
                <a:solidFill>
                  <a:srgbClr val="3C2A18"/>
                </a:solidFill>
              </a:rPr>
              <a:t>Patent Nos: 7,888,500 &amp; 7,888,500</a:t>
            </a:r>
          </a:p>
          <a:p>
            <a:r>
              <a:rPr lang="en-US" i="1" dirty="0">
                <a:solidFill>
                  <a:srgbClr val="3C2A18"/>
                </a:solidFill>
              </a:rPr>
              <a:t>Contact: </a:t>
            </a:r>
          </a:p>
          <a:p>
            <a:r>
              <a:rPr lang="en-US" i="1" dirty="0" smtClean="0">
                <a:solidFill>
                  <a:srgbClr val="3C2A18"/>
                </a:solidFill>
                <a:hlinkClick r:id="rId3"/>
              </a:rPr>
              <a:t>cathleen.cohn@ars.usda.gov</a:t>
            </a:r>
            <a:endParaRPr lang="en-US"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graphicFrame>
        <p:nvGraphicFramePr>
          <p:cNvPr id="6" name="Object 2"/>
          <p:cNvGraphicFramePr>
            <a:graphicFrameLocks noChangeAspect="1"/>
          </p:cNvGraphicFramePr>
          <p:nvPr>
            <p:extLst>
              <p:ext uri="{D42A27DB-BD31-4B8C-83A1-F6EECF244321}">
                <p14:modId xmlns:p14="http://schemas.microsoft.com/office/powerpoint/2010/main" val="2744727829"/>
              </p:ext>
            </p:extLst>
          </p:nvPr>
        </p:nvGraphicFramePr>
        <p:xfrm>
          <a:off x="7522588" y="107051"/>
          <a:ext cx="1981200" cy="2040193"/>
        </p:xfrm>
        <a:graphic>
          <a:graphicData uri="http://schemas.openxmlformats.org/presentationml/2006/ole">
            <mc:AlternateContent xmlns:mc="http://schemas.openxmlformats.org/markup-compatibility/2006">
              <mc:Choice xmlns:v="urn:schemas-microsoft-com:vml" Requires="v">
                <p:oleObj spid="_x0000_s1029" name="CS ChemDraw Drawing" r:id="rId4" imgW="2343626" imgH="2412302" progId="ChemDraw.Document.6.0">
                  <p:embed/>
                </p:oleObj>
              </mc:Choice>
              <mc:Fallback>
                <p:oleObj name="CS ChemDraw Drawing" r:id="rId4" imgW="2343626" imgH="2412302"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2588" y="107051"/>
                        <a:ext cx="1981200" cy="2040193"/>
                      </a:xfrm>
                      <a:prstGeom prst="rect">
                        <a:avLst/>
                      </a:prstGeom>
                      <a:solidFill>
                        <a:schemeClr val="bg1"/>
                      </a:solidFill>
                      <a:ln w="38100">
                        <a:solidFill>
                          <a:schemeClr val="accent1">
                            <a:lumMod val="20000"/>
                            <a:lumOff val="80000"/>
                          </a:schemeClr>
                        </a:solidFill>
                      </a:ln>
                      <a:effectLst/>
                    </p:spPr>
                  </p:pic>
                </p:oleObj>
              </mc:Fallback>
            </mc:AlternateContent>
          </a:graphicData>
        </a:graphic>
      </p:graphicFrame>
    </p:spTree>
    <p:extLst>
      <p:ext uri="{BB962C8B-B14F-4D97-AF65-F5344CB8AC3E}">
        <p14:creationId xmlns:p14="http://schemas.microsoft.com/office/powerpoint/2010/main" val="322799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Efficiently </a:t>
            </a:r>
            <a:r>
              <a:rPr lang="en-US" sz="1300" dirty="0"/>
              <a:t>transfers bulk products from a conveyor-type feeder to a storage container without significantly damaging the products. </a:t>
            </a:r>
            <a:endParaRPr lang="en-US" sz="1300" dirty="0" smtClean="0"/>
          </a:p>
          <a:p>
            <a:pPr marL="285750" indent="-182880">
              <a:spcBef>
                <a:spcPts val="0"/>
              </a:spcBef>
              <a:spcAft>
                <a:spcPts val="600"/>
              </a:spcAft>
              <a:buClr>
                <a:srgbClr val="A50021"/>
              </a:buClr>
              <a:buSzPct val="125000"/>
              <a:buFont typeface="Arial" panose="020B0604020202020204" pitchFamily="34" charset="0"/>
              <a:buChar char="•"/>
            </a:pPr>
            <a:r>
              <a:rPr lang="en-US" sz="1400" dirty="0" smtClean="0"/>
              <a:t>The </a:t>
            </a:r>
            <a:r>
              <a:rPr lang="en-US" sz="1400" dirty="0"/>
              <a:t>invention is compact, should be commercially </a:t>
            </a:r>
            <a:r>
              <a:rPr lang="en-US" sz="1400" dirty="0" smtClean="0"/>
              <a:t>reliable and fills </a:t>
            </a:r>
            <a:r>
              <a:rPr lang="en-US" sz="1400" dirty="0"/>
              <a:t>bins evenly </a:t>
            </a:r>
            <a:r>
              <a:rPr lang="en-US" sz="1400" dirty="0" smtClean="0"/>
              <a:t>and</a:t>
            </a:r>
          </a:p>
          <a:p>
            <a:pPr marL="285750" indent="-182880">
              <a:spcBef>
                <a:spcPts val="0"/>
              </a:spcBef>
              <a:spcAft>
                <a:spcPts val="600"/>
              </a:spcAft>
              <a:buClr>
                <a:srgbClr val="A50021"/>
              </a:buClr>
              <a:buSzPct val="125000"/>
              <a:buFont typeface="Arial" panose="020B0604020202020204" pitchFamily="34" charset="0"/>
              <a:buChar char="•"/>
            </a:pPr>
            <a:endParaRPr lang="en-US" altLang="en-US" sz="400" b="1" dirty="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300" dirty="0"/>
              <a:t>A</a:t>
            </a:r>
            <a:r>
              <a:rPr lang="en-US" sz="1300" dirty="0" smtClean="0"/>
              <a:t> bin filler for the fruit and vegetable industry that does not inflict damage to produce during filling</a:t>
            </a:r>
            <a:endParaRPr lang="en-US" altLang="en-US" sz="1300" dirty="0"/>
          </a:p>
          <a:p>
            <a:endParaRPr lang="en-US" sz="1300" dirty="0"/>
          </a:p>
        </p:txBody>
      </p:sp>
      <p:sp>
        <p:nvSpPr>
          <p:cNvPr id="4" name="Title 3"/>
          <p:cNvSpPr>
            <a:spLocks noGrp="1"/>
          </p:cNvSpPr>
          <p:nvPr>
            <p:ph type="ctrTitle"/>
          </p:nvPr>
        </p:nvSpPr>
        <p:spPr>
          <a:xfrm>
            <a:off x="527975" y="-37327"/>
            <a:ext cx="4417807" cy="1702160"/>
          </a:xfrm>
        </p:spPr>
        <p:txBody>
          <a:bodyPr>
            <a:normAutofit/>
          </a:bodyPr>
          <a:lstStyle/>
          <a:p>
            <a:pPr algn="ctr"/>
            <a:r>
              <a:rPr lang="en-US" b="1" dirty="0" smtClean="0">
                <a:solidFill>
                  <a:srgbClr val="7C4B3B"/>
                </a:solidFill>
              </a:rPr>
              <a:t>Automated Bin Filing System</a:t>
            </a:r>
            <a:endParaRPr lang="en-US" b="1" dirty="0">
              <a:solidFill>
                <a:srgbClr val="7C4B3B"/>
              </a:solidFill>
            </a:endParaRPr>
          </a:p>
        </p:txBody>
      </p:sp>
      <p:sp>
        <p:nvSpPr>
          <p:cNvPr id="7" name="Subtitle 4"/>
          <p:cNvSpPr txBox="1">
            <a:spLocks/>
          </p:cNvSpPr>
          <p:nvPr/>
        </p:nvSpPr>
        <p:spPr>
          <a:xfrm>
            <a:off x="691736" y="1892969"/>
            <a:ext cx="4979148" cy="437147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900" dirty="0" smtClean="0">
                <a:solidFill>
                  <a:schemeClr val="tx1"/>
                </a:solidFill>
              </a:rPr>
              <a:t>An automated mechanical bin filling system for moving bulk fruit or vegetables from a feed conveyor to a mobile storage bin.  The system transfers bulk products with minimal damage.  It consists of three components, a fruit accumulating section, a fruit transfer incline and a mobile tray</a:t>
            </a:r>
            <a:r>
              <a:rPr lang="en-US" dirty="0" smtClean="0">
                <a:solidFill>
                  <a:schemeClr val="tx1"/>
                </a:solidFill>
              </a:rPr>
              <a:t>.</a:t>
            </a:r>
          </a:p>
          <a:p>
            <a:endParaRPr lang="en-US" dirty="0">
              <a:solidFill>
                <a:schemeClr val="tx1"/>
              </a:solidFill>
            </a:endParaRPr>
          </a:p>
          <a:p>
            <a:r>
              <a:rPr lang="en-US" sz="1400" dirty="0">
                <a:solidFill>
                  <a:schemeClr val="tx1"/>
                </a:solidFill>
              </a:rPr>
              <a:t>Peterson, D.L., Tabb, A., Baugher, T., Lewis, K.M., Glenn, D.M. 2010. Dry bin filler for apples. Applied Engineering in Agriculture. 26(4):541-549. </a:t>
            </a:r>
            <a:endParaRPr lang="en-US" sz="1400" dirty="0" smtClean="0">
              <a:solidFill>
                <a:schemeClr val="tx1"/>
              </a:solidFill>
            </a:endParaRPr>
          </a:p>
          <a:p>
            <a:r>
              <a:rPr lang="en-US" dirty="0">
                <a:solidFill>
                  <a:schemeClr val="tx1"/>
                </a:solidFill>
              </a:rPr>
              <a:t> </a:t>
            </a:r>
            <a:r>
              <a:rPr lang="en-US" dirty="0" smtClean="0">
                <a:solidFill>
                  <a:schemeClr val="tx1"/>
                </a:solidFill>
              </a:rPr>
              <a:t>      </a:t>
            </a:r>
            <a:endParaRPr lang="en-US" dirty="0">
              <a:solidFill>
                <a:schemeClr val="tx1"/>
              </a:solidFill>
            </a:endParaRPr>
          </a:p>
          <a:p>
            <a:r>
              <a:rPr lang="en-US" i="1" dirty="0">
                <a:solidFill>
                  <a:srgbClr val="3C2A18"/>
                </a:solidFill>
              </a:rPr>
              <a:t>Docket No: </a:t>
            </a:r>
            <a:r>
              <a:rPr lang="en-US" i="1" dirty="0" smtClean="0">
                <a:solidFill>
                  <a:srgbClr val="3C2A18"/>
                </a:solidFill>
              </a:rPr>
              <a:t>18.06</a:t>
            </a:r>
          </a:p>
          <a:p>
            <a:r>
              <a:rPr lang="en-US" i="1" dirty="0" smtClean="0">
                <a:solidFill>
                  <a:srgbClr val="3C2A18"/>
                </a:solidFill>
              </a:rPr>
              <a:t>U.S. </a:t>
            </a:r>
            <a:r>
              <a:rPr lang="en-US" i="1" dirty="0">
                <a:solidFill>
                  <a:srgbClr val="3C2A18"/>
                </a:solidFill>
              </a:rPr>
              <a:t>Patent No. 8,033,084</a:t>
            </a:r>
          </a:p>
          <a:p>
            <a:r>
              <a:rPr lang="en-US" i="1" dirty="0">
                <a:solidFill>
                  <a:srgbClr val="3C2A18"/>
                </a:solidFill>
              </a:rPr>
              <a:t>Contact: </a:t>
            </a:r>
            <a:r>
              <a:rPr lang="en-US" i="1" dirty="0" smtClean="0">
                <a:solidFill>
                  <a:srgbClr val="3C2A18"/>
                </a:solidFill>
                <a:hlinkClick r:id="rId2"/>
              </a:rPr>
              <a:t>cathleen.cohn@ars.usda.gov</a:t>
            </a:r>
            <a:endParaRPr lang="en-US"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765" y="171219"/>
            <a:ext cx="2560320" cy="1920240"/>
          </a:xfrm>
          <a:prstGeom prst="rect">
            <a:avLst/>
          </a:prstGeom>
          <a:solidFill>
            <a:schemeClr val="accent1">
              <a:lumMod val="20000"/>
              <a:lumOff val="80000"/>
            </a:schemeClr>
          </a:solidFill>
          <a:ln w="38100">
            <a:solidFill>
              <a:schemeClr val="accent1">
                <a:lumMod val="20000"/>
                <a:lumOff val="80000"/>
              </a:schemeClr>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196957" y="784812"/>
            <a:ext cx="2145792" cy="731520"/>
          </a:xfrm>
          <a:prstGeom prst="rect">
            <a:avLst/>
          </a:prstGeom>
          <a:ln w="38100">
            <a:solidFill>
              <a:schemeClr val="accent1">
                <a:lumMod val="20000"/>
                <a:lumOff val="80000"/>
              </a:schemeClr>
            </a:solidFill>
          </a:ln>
        </p:spPr>
      </p:pic>
    </p:spTree>
    <p:extLst>
      <p:ext uri="{BB962C8B-B14F-4D97-AF65-F5344CB8AC3E}">
        <p14:creationId xmlns:p14="http://schemas.microsoft.com/office/powerpoint/2010/main" val="367543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duct overview presentat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roduct overview presentation" id="{6ACF8B74-772D-4D90-B191-4261B820ED3A}" vid="{C96F654D-C5F0-4A1D-9AEE-172CC6481E1A}"/>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AE9961A-FBB7-489A-81A4-8F8F99419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product overview presentation</Template>
  <TotalTime>2262</TotalTime>
  <Words>763</Words>
  <Application>Microsoft Office PowerPoint</Application>
  <PresentationFormat>Widescreen</PresentationFormat>
  <Paragraphs>91</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Century Gothic</vt:lpstr>
      <vt:lpstr>Wingdings 2</vt:lpstr>
      <vt:lpstr>Product overview presentation</vt:lpstr>
      <vt:lpstr>CS ChemDraw Drawing</vt:lpstr>
      <vt:lpstr>Multistage Crop Roller</vt:lpstr>
      <vt:lpstr>Powered Rolling and Crimping Device for Crop Termination </vt:lpstr>
      <vt:lpstr>Starch Foam Microparticles</vt:lpstr>
      <vt:lpstr>Preparation and Uses of Locked-Ring Sugar C-Glycoside Derivatives</vt:lpstr>
      <vt:lpstr>Automated Bin Filing System</vt:lpstr>
    </vt:vector>
  </TitlesOfParts>
  <Company>USDA/ARS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Mutated Salmonella Enterica</dc:title>
  <dc:creator>Repoza, Melissa</dc:creator>
  <cp:keywords/>
  <cp:lastModifiedBy>Cohn, Cathleen - ARS</cp:lastModifiedBy>
  <cp:revision>254</cp:revision>
  <dcterms:created xsi:type="dcterms:W3CDTF">2016-11-08T12:53:12Z</dcterms:created>
  <dcterms:modified xsi:type="dcterms:W3CDTF">2017-03-17T14:14:43Z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TC034605439991</vt:lpwstr>
  </property>
</Properties>
</file>